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84" r:id="rId17"/>
    <p:sldId id="277" r:id="rId18"/>
    <p:sldId id="278" r:id="rId19"/>
    <p:sldId id="272" r:id="rId20"/>
    <p:sldId id="281" r:id="rId21"/>
    <p:sldId id="282" r:id="rId22"/>
    <p:sldId id="283" r:id="rId23"/>
    <p:sldId id="288" r:id="rId24"/>
    <p:sldId id="273" r:id="rId25"/>
    <p:sldId id="285" r:id="rId26"/>
    <p:sldId id="286" r:id="rId27"/>
    <p:sldId id="287" r:id="rId28"/>
    <p:sldId id="289" r:id="rId29"/>
    <p:sldId id="290" r:id="rId30"/>
    <p:sldId id="274" r:id="rId31"/>
    <p:sldId id="297" r:id="rId32"/>
    <p:sldId id="291" r:id="rId33"/>
    <p:sldId id="292" r:id="rId34"/>
    <p:sldId id="298" r:id="rId35"/>
    <p:sldId id="294" r:id="rId36"/>
    <p:sldId id="275" r:id="rId37"/>
    <p:sldId id="299" r:id="rId38"/>
    <p:sldId id="301" r:id="rId39"/>
    <p:sldId id="303" r:id="rId40"/>
    <p:sldId id="295" r:id="rId41"/>
    <p:sldId id="296" r:id="rId42"/>
    <p:sldId id="304" r:id="rId43"/>
    <p:sldId id="305" r:id="rId44"/>
    <p:sldId id="306" r:id="rId45"/>
    <p:sldId id="307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9FE"/>
    <a:srgbClr val="D4CEF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648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EC82CC-8090-42A7-8ACF-C566A9EFBB1D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C393D42-1516-40BF-956A-EEDC2C835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392F0E-566C-4159-BCDF-21200F87B11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EA412AD-C223-49CE-BEA6-434161DEF7E5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FFDB6A3-37CE-4999-98FF-B98209089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FD3F0-44F3-4DBC-98AD-FD721013D428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833FD-67C4-4E6F-A7A1-0EC3A16E3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4619DA1-474E-4328-B8F4-9DFAFDFB8CE1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5FA4A7-F91A-4554-8B29-2EF7F0A45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70E19-7A4D-4923-8F42-6F206C2C1846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82BA8-AFF2-4908-846B-DD5B0CE03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5BB02-8433-4AD0-82AF-93B00B873AE5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66FA7-8F81-4369-A6F7-6ECC69B2F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4262-6E24-4ACE-90AA-AE8FBAB1568C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EEA5A-B4D2-48B1-B946-9DA5B566B8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76A06-3F6B-4A5E-A44F-78949FFE8C05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DD19-8E02-41A8-B7DC-B61D6BB9D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4B3F-C421-4D51-9CCA-7C4E867F6A55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F16E9-3C37-48CC-A0F0-2175F1E9F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90853D-6B8D-4FE3-B00B-C217B2B8A5F1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61A531-7CF9-4757-AA2D-13354E7CB4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FDD0D-9565-40C8-80A4-474C6F9EBA48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EB4EC-F787-4248-9DD1-91AE2A27A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DC1895-D19D-480C-954F-C85C02ED1EE9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DD199E3-5FFA-4291-8CC1-963FFCE7D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25B6007-8EAA-43F8-9979-C91A5FFE2DBD}" type="datetimeFigureOut">
              <a:rPr lang="ru-RU"/>
              <a:pPr>
                <a:defRPr/>
              </a:pPr>
              <a:t>03.03.2019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35DFEE5-3EC8-41F2-8DA7-F612F2449C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38" r:id="rId8"/>
    <p:sldLayoutId id="2147483746" r:id="rId9"/>
    <p:sldLayoutId id="2147483737" r:id="rId10"/>
    <p:sldLayoutId id="214748374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650" y="260350"/>
            <a:ext cx="7704138" cy="893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sz="1200" b="1">
              <a:solidFill>
                <a:srgbClr val="0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«Детский сад №37 с.Чулпаново» </a:t>
            </a:r>
            <a:endParaRPr lang="ru-RU" sz="1200" b="1">
              <a:solidFill>
                <a:srgbClr val="000000"/>
              </a:solidFill>
              <a:latin typeface="Trebuchet MS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Нурлатского района   Республики Татарстан</a:t>
            </a:r>
            <a:endParaRPr lang="ru-RU" sz="1200" b="1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8500" y="1844675"/>
            <a:ext cx="7632700" cy="2063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400" b="1">
                <a:solidFill>
                  <a:srgbClr val="B23B7E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>
              <a:spcAft>
                <a:spcPts val="1000"/>
              </a:spcAft>
            </a:pPr>
            <a:r>
              <a:rPr lang="ru-RU" sz="2400" b="1">
                <a:solidFill>
                  <a:srgbClr val="B23B7E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>
              <a:solidFill>
                <a:srgbClr val="B23B7E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 </a:t>
            </a:r>
            <a:endParaRPr lang="ru-RU" sz="1200" b="1">
              <a:solidFill>
                <a:srgbClr val="002060"/>
              </a:solidFill>
              <a:latin typeface="Trebuchet MS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№37  с.Чулпаново»</a:t>
            </a:r>
            <a:endParaRPr lang="ru-RU" sz="1600" b="1">
              <a:solidFill>
                <a:srgbClr val="002060"/>
              </a:solidFill>
              <a:latin typeface="Trebuchet MS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Нурлатского района  Республики Татарстан</a:t>
            </a:r>
            <a:endParaRPr lang="ru-RU" sz="1200" b="1">
              <a:solidFill>
                <a:srgbClr val="002060"/>
              </a:solidFill>
              <a:latin typeface="Trebuchet MS" pitchFamily="34" charset="0"/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2317750" y="5516563"/>
            <a:ext cx="45720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endParaRPr lang="ru-RU" sz="1200" b="1">
              <a:solidFill>
                <a:srgbClr val="0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endParaRPr lang="ru-RU" sz="1200" b="1">
              <a:solidFill>
                <a:srgbClr val="0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450" y="549275"/>
            <a:ext cx="6913563" cy="5600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8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</a:p>
          <a:p>
            <a:pPr algn="ctr">
              <a:spcAft>
                <a:spcPts val="1000"/>
              </a:spcAft>
            </a:pPr>
            <a:r>
              <a:rPr lang="ru-RU" sz="28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дошкольного образования – 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программа, разрабатываемая, утверждаемая и реализуемая в дошкольном образовательном учреждении: 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соответствии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федеральным государственным образовательным стандартом дошкольного образования;</a:t>
            </a:r>
          </a:p>
          <a:p>
            <a:pPr>
              <a:spcAft>
                <a:spcPts val="1000"/>
              </a:spcAft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учетом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соответствующей примерной основной образовательной программы дошкольного образования</a:t>
            </a:r>
            <a:endParaRPr 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endParaRPr lang="ru-RU" sz="1600">
              <a:solidFill>
                <a:srgbClr val="FF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765175"/>
            <a:ext cx="7632700" cy="3975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– </a:t>
            </a:r>
          </a:p>
          <a:p>
            <a:pPr algn="ctr">
              <a:spcAft>
                <a:spcPts val="1000"/>
              </a:spcAft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</a:t>
            </a:r>
            <a:r>
              <a:rPr lang="ru-RU" sz="3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11638" y="4032250"/>
            <a:ext cx="3744912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 (не более 40%)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4032250"/>
            <a:ext cx="3671888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(не менее 60%)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56100" y="5341938"/>
            <a:ext cx="3744913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288" y="5373688"/>
            <a:ext cx="3671887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или Примерная основная образовательная программа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6013" y="530225"/>
            <a:ext cx="6480175" cy="1169988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47813" y="1773238"/>
            <a:ext cx="5688012" cy="105727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октября 2013 г. № 1155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 в Минюсте России 14 ноября 2013 г., регистрационный № 30384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16013" y="2997200"/>
            <a:ext cx="6480175" cy="9144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дошкольного образования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23963" y="188913"/>
            <a:ext cx="6661150" cy="914400"/>
          </a:xfrm>
          <a:prstGeom prst="round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 ФГОС ДО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35375" y="5732463"/>
            <a:ext cx="4525963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938" y="4581525"/>
            <a:ext cx="4524375" cy="9144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1413" y="3500438"/>
            <a:ext cx="452437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43075" y="2420938"/>
            <a:ext cx="4525963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3963" y="1341438"/>
            <a:ext cx="4525962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575" y="334963"/>
            <a:ext cx="34559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908050"/>
            <a:ext cx="7920037" cy="551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buClr>
                <a:srgbClr val="000000"/>
              </a:buClr>
            </a:pPr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Целевой раздел  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Clr>
                <a:srgbClr val="000000"/>
              </a:buClr>
              <a:buFont typeface="Trebuchet MS" pitchFamily="34" charset="0"/>
              <a:buAutoNum type="arabicPeriod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Общие сведения</a:t>
            </a:r>
            <a:endParaRPr lang="ru-RU" sz="1600">
              <a:latin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Цели и задачи реализации Программы</a:t>
            </a:r>
            <a:endParaRPr lang="ru-RU" sz="1600">
              <a:latin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sz="1600">
              <a:latin typeface="Times New Roman" pitchFamily="18" charset="0"/>
            </a:endParaRPr>
          </a:p>
          <a:p>
            <a:pPr marL="742950" lvl="1" indent="-285750"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Характеристики особенностей развития детей дошкольного возраста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Clr>
                <a:srgbClr val="000000"/>
              </a:buClr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Планируемые результаты освоения программы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00"/>
              </a:spcBef>
              <a:buClr>
                <a:srgbClr val="000000"/>
              </a:buClr>
            </a:pPr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II.   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 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1. Описание образовательной деятельности в соответствии с направлениями развития ребенка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2.  Описание вариативных форм, способов, методов и средств реализации Программы</a:t>
            </a:r>
            <a:endParaRPr lang="en-US" sz="16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III. 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endParaRPr lang="ru-RU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программы.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Обеспечение методическими материалами и средствами обучения и воспитания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Организация режима пребывания детей в образовательном учреждении.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Особенности традиционных событий, праздников, мероприятий</a:t>
            </a:r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предметно-пространственной среды</a:t>
            </a:r>
            <a:endParaRPr lang="ru-RU" sz="1600">
              <a:latin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88" y="200025"/>
            <a:ext cx="4138612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ctr">
              <a:lnSpc>
                <a:spcPct val="150000"/>
              </a:lnSpc>
              <a:buFont typeface="Trebuchet MS" pitchFamily="34" charset="0"/>
              <a:buAutoNum type="romanUcPeriod"/>
            </a:pPr>
            <a:r>
              <a:rPr lang="ru-RU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ЦЕЛЕВОЙ РАЗДЕЛ ПРОГРАММЫ</a:t>
            </a:r>
            <a:endParaRPr lang="ru-RU">
              <a:solidFill>
                <a:srgbClr val="852F74"/>
              </a:solidFill>
              <a:latin typeface="Trebuchet M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836613"/>
            <a:ext cx="8064500" cy="6311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endParaRPr lang="ru-RU" sz="1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ПОЯСНИТЕЛЬНАЯ ЗАПИСКА</a:t>
            </a:r>
            <a:endParaRPr lang="ru-RU" sz="14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1.1. Общие сведения.</a:t>
            </a:r>
            <a:endParaRPr lang="ru-RU" sz="1600">
              <a:latin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 муниципального бюджетного дошкольного образовательного учреждения «Детский сад №37 с.Чулпаново» Нурлатского района Республики Татарстан обеспечивает разностороннее развитие детей в возрасте от 3 до 7 лет с учётом их возрастных и индивидуальных особенностей по основным направлениям – физическому, социально-личностному, познавательно-речевому и художественно-эстетическому. Программа обеспечивает достижение воспитанниками готовности к школе.</a:t>
            </a:r>
            <a:endParaRPr lang="ru-RU" sz="1600">
              <a:latin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№37 с.Чулпаново» Нурлатского района Республики Татарстанрасположено по адресу :423015, РТ, Нурлатский район , с.Чулпаново , ул.Садовая 2, функционирует с 1986г.</a:t>
            </a:r>
            <a:endParaRPr lang="ru-RU" sz="1600">
              <a:latin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Учредителем детского сада является  исполнительный комитет  Нурлатского муниципального  района Республики Татарстан.  Дошкольное учреждение имеет оформленную правовую базу: Устав, лицензию (регистрационный № 7335 от 22октября   2015 года, серия РТ № 16Л 01 №0003268  бессрочно). По организационно-правовой форме МБДОУ «Детский сад №37 с.Чулпаново» Нурлатского района Республики Татарстан является муниципальным учреждением. </a:t>
            </a:r>
            <a:endParaRPr lang="ru-RU" sz="1600">
              <a:latin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-     по типу реализуемых образовательных программ – дошкольным образовательным учреждением.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spcBef>
                <a:spcPts val="125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663" y="260350"/>
            <a:ext cx="7753350" cy="56165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ctr">
              <a:spcBef>
                <a:spcPts val="125"/>
              </a:spcBef>
              <a:tabLst>
                <a:tab pos="228600" algn="l"/>
              </a:tabLs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1.2.   Нормативно-правовая база</a:t>
            </a:r>
            <a:endParaRPr lang="ru-RU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ctr">
              <a:spcBef>
                <a:spcPts val="213"/>
              </a:spcBef>
              <a:tabLst>
                <a:tab pos="228600" algn="l"/>
              </a:tabLst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Федеральные документы</a:t>
            </a:r>
            <a:endParaRPr lang="ru-RU" sz="14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indent="-228600" algn="just">
              <a:spcBef>
                <a:spcPts val="125"/>
              </a:spcBef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Закон РФ «Об образовании» (29 декабря 2012 года № 273 - ФЗ)</a:t>
            </a: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(Минобрнауки России) от 17 октября 2013 г. N 1155 г. Москва "Об утверждении федерального государственного образовательного стандарта дошкольного образования"</a:t>
            </a: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дошкольного образования (зарегистрирован в Минюсте РФ 14 ноября 2013 г. № 30384)</a:t>
            </a: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Письмо Министерства образования и науки Российской Федерации</a:t>
            </a:r>
            <a:br>
              <a:rPr lang="ru-RU" sz="1400">
                <a:latin typeface="Times New Roman" pitchFamily="18" charset="0"/>
                <a:cs typeface="Times New Roman" pitchFamily="18" charset="0"/>
              </a:rPr>
            </a:br>
            <a:r>
              <a:rPr lang="ru-RU" sz="1400">
                <a:latin typeface="Times New Roman" pitchFamily="18" charset="0"/>
                <a:cs typeface="Times New Roman" pitchFamily="18" charset="0"/>
              </a:rPr>
              <a:t>    от 28 февраля 2014 г. № 08-249 Комментарии к   ФГОС дошкольного образования  </a:t>
            </a: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Порядок организации и осуществления образовательной деятельности по общеобразовательным программам дошкольного образования, утвержденном приказом Министерства образования и науки Российской Федерации от 30. 08. 2013 г.    № 1014</a:t>
            </a: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     врача РФ "Об утверждении СаНПиН 2.4.1.3049-13      "Санитарно-эпидемиологические требования к устройству, содержанию и организации режима работы дошкольных образовательных организаций" от 15 мая 2013 года №26 </a:t>
            </a:r>
          </a:p>
          <a:p>
            <a:pPr marL="228600" indent="-228600" algn="ctr">
              <a:spcBef>
                <a:spcPts val="388"/>
              </a:spcBef>
              <a:tabLst>
                <a:tab pos="228600" algn="l"/>
              </a:tabLst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Региональные документы</a:t>
            </a:r>
            <a:endParaRPr lang="ru-RU" sz="1400">
              <a:latin typeface="Times New Roman" pitchFamily="18" charset="0"/>
            </a:endParaRP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ea typeface="TimesNewRomanPSMT"/>
                <a:cs typeface="TimesNewRomanPSMT"/>
              </a:rPr>
              <a:t>Закон РТ № 16 от 03.03.2012 г. «О государственных языках РТ и других языках в РТ».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marL="228600" indent="-228600" algn="just">
              <a:buFont typeface="Trebuchet MS" pitchFamily="34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ea typeface="TimesNewRomanPSMT"/>
                <a:cs typeface="TimesNewRomanPSMT"/>
              </a:rPr>
              <a:t>Методические  рекомендации  по организации обучения детей татарскому (русскому)  языку в дошкольных образовательных организациях от 08.11.2013г. № 15588/13.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marL="228600" indent="-228600" algn="ctr">
              <a:spcBef>
                <a:spcPts val="413"/>
              </a:spcBef>
              <a:tabLst>
                <a:tab pos="228600" algn="l"/>
              </a:tabLst>
            </a:pP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Локальные документы</a:t>
            </a:r>
            <a:endParaRPr lang="ru-RU" sz="1400">
              <a:latin typeface="Times New Roman" pitchFamily="18" charset="0"/>
            </a:endParaRPr>
          </a:p>
          <a:p>
            <a:pPr marL="228600" indent="-228600" algn="just">
              <a:buFont typeface="Times New Roman" pitchFamily="18" charset="0"/>
              <a:buAutoNum type="arabicPeriod"/>
              <a:tabLst>
                <a:tab pos="228600" algn="l"/>
              </a:tabLs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Приказ № 14  от 03.04.2014  «О  создании рабочей группы по введению Федерального государственного образовательного стандарта дошкольного образования в МБДОУ «Детский сад №37 с.Чулпаново» Нуратского района РТ </a:t>
            </a:r>
            <a:endParaRPr lang="ru-RU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8" y="981075"/>
            <a:ext cx="8280400" cy="5510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Содержание образовательного процесса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выстроено в соответствии с  программами: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 b="1" i="1" u="sng">
                <a:solidFill>
                  <a:srgbClr val="984204"/>
                </a:solidFill>
                <a:latin typeface="Times New Roman" pitchFamily="18" charset="0"/>
                <a:cs typeface="Times New Roman" pitchFamily="18" charset="0"/>
              </a:rPr>
              <a:t>Комплексные программы:</a:t>
            </a:r>
            <a:r>
              <a:rPr lang="ru-RU" sz="1600" b="1">
                <a:solidFill>
                  <a:srgbClr val="98420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Программа воспитания и обучения в детском саду «От рождения до школы» под редакцией Н.Е. Вераксы, Т.С. Комаровой, М.А. Васильевой.</a:t>
            </a:r>
          </a:p>
          <a:p>
            <a:pPr>
              <a:spcAft>
                <a:spcPts val="1000"/>
              </a:spcAft>
            </a:pPr>
            <a:r>
              <a:rPr lang="ru-RU" sz="1600" b="1" i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Парциальные программы:</a:t>
            </a:r>
            <a:endParaRPr lang="ru-RU" sz="1600" b="1">
              <a:solidFill>
                <a:srgbClr val="0070C0"/>
              </a:solidFill>
              <a:latin typeface="Times New Roman" pitchFamily="18" charset="0"/>
            </a:endParaRP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t-RU" sz="1600" b="1">
                <a:latin typeface="Times New Roman" pitchFamily="18" charset="0"/>
                <a:cs typeface="Times New Roman" pitchFamily="18" charset="0"/>
              </a:rPr>
              <a:t>. Программа  “Обучение детей татарскому языку в детском саду” к УМК для детей 4-7 лет “Татарча сөйләшәбез” (Говорим по татарски), З.М.Зариповой, Р.Г.Кидрячевой, Р.С.Исаевой и др.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.Пензулаева Л.И.. Физическая культура в детском саду.</a:t>
            </a: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 Технологии развивающего обучения ТРИЗ-РТВ (под редакцией А.М.Страунинг).</a:t>
            </a: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4.Куцакова Л.В. Конструирование и ручной труд в детском саду.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.Миниханов Р.Н., Ахмадиева Р.Ш.  Обучение детей дошкольного возраста правилам безопасного поведения на дорогах.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tt-RU" sz="160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Новикова В.П. Математика в детском саду. 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.Бондарева Л.Ю. Обучение грамоте дошкольников и младших школьников. 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.Швайко Г.С. Занятия по изобразительной деятельности в детском саду. </a:t>
            </a:r>
          </a:p>
          <a:p>
            <a:r>
              <a:rPr lang="tt-RU" sz="1600">
                <a:latin typeface="Times New Roman" pitchFamily="18" charset="0"/>
                <a:cs typeface="Times New Roman" pitchFamily="18" charset="0"/>
              </a:rPr>
              <a:t>9.Комарова Т.С. Изобразител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ьная  деятельность в детском саду.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10.Коломина Н.В. «Воспитание основ экологической культуры в детском саду».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11«Природа и ребенок»  Программа экологического образования дошкольников.(Т.М.Енакай,Г.Ш.Мазитова, В.З.Шигапова, под.науч ред.Р.К.Шаеховой.)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12.Гербова В.В. Развитие речи в детском саду.</a:t>
            </a:r>
          </a:p>
          <a:p>
            <a:pPr algn="just"/>
            <a:endParaRPr lang="ru-RU" sz="16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260350"/>
            <a:ext cx="7704138" cy="6556375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1.3. Цели и задачи реализации программы</a:t>
            </a:r>
            <a:endParaRPr lang="ru-RU" sz="160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algn="just"/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позитивная социализация и всестороннее развитие ребенка дошкольного возраста в адекватных его возрасту детских видах деятельности. </a:t>
            </a:r>
            <a:endParaRPr lang="ru-RU" sz="1400">
              <a:latin typeface="Times New Roman" pitchFamily="18" charset="0"/>
            </a:endParaRPr>
          </a:p>
          <a:p>
            <a:pPr marL="228600"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400">
              <a:solidFill>
                <a:srgbClr val="002060"/>
              </a:solidFill>
              <a:latin typeface="Times New Roman" pitchFamily="18" charset="0"/>
            </a:endParaRP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обеспечение равных возможностей для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учётом образовательных потребностей, национально-регионального компонента, способностей и состояния здоровья детей;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 marL="228600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</a:rPr>
              <a:t>Приобщение к национальной культуре народов, населяющих Республику Татарстан. Предоставление каждому ребенку возможность обучения и воспитания на родном языке.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marL="228600" algn="just">
              <a:buFont typeface="Trebuchet MS" pitchFamily="34" charset="0"/>
              <a:buAutoNum type="arabicPeriod"/>
            </a:pPr>
            <a:r>
              <a:rPr lang="ru-RU" sz="1200">
                <a:latin typeface="Times New Roman" pitchFamily="18" charset="0"/>
              </a:rPr>
              <a:t>Обучение русскоязычных детей татарскому языку с использованием регионального учебно-методического комплекта (УМК)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marL="228600" algn="just">
              <a:buFont typeface="Trebuchet MS" pitchFamily="34" charset="0"/>
              <a:buAutoNum type="arabicPeriod"/>
            </a:pPr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низ 15"/>
          <p:cNvSpPr/>
          <p:nvPr/>
        </p:nvSpPr>
        <p:spPr>
          <a:xfrm rot="611809">
            <a:off x="4054475" y="1058863"/>
            <a:ext cx="330200" cy="2832100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20483759">
            <a:off x="4810125" y="962025"/>
            <a:ext cx="331788" cy="3021013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261953">
            <a:off x="4819650" y="889000"/>
            <a:ext cx="331788" cy="1135063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2125325">
            <a:off x="3890963" y="874713"/>
            <a:ext cx="331787" cy="1136650"/>
          </a:xfrm>
          <a:prstGeom prst="downArrow">
            <a:avLst>
              <a:gd name="adj1" fmla="val 50000"/>
              <a:gd name="adj2" fmla="val 117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8313" y="260350"/>
            <a:ext cx="8064500" cy="79216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sz="200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888" y="1443038"/>
            <a:ext cx="3249612" cy="19145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развивающего образования,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которым главной целью дошкольного образования является развитие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08600" y="1341438"/>
            <a:ext cx="3249613" cy="18002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научной обоснованности и практической применимости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7688" y="3860800"/>
            <a:ext cx="3663950" cy="26638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интеграции содержания дошкольного образования 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возрастными возможностями и особенностями детей, спецификой и возможностями образовательных областей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83200" y="3860800"/>
            <a:ext cx="3249613" cy="187166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Комплексно-тематический принцип построения образовательного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825" y="333375"/>
            <a:ext cx="7850188" cy="65246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38225"/>
            <a:endParaRPr lang="en-US" sz="1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38225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Планируемые результаты освоения программы</a:t>
            </a:r>
            <a:endParaRPr lang="ru-RU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Результатами освоения программы являются целевые ориентиры дошкольного образования, которые представляют собой социально-нормативные возрастные характеристики возможных достижений ребенка. </a:t>
            </a:r>
          </a:p>
          <a:p>
            <a:pPr marL="1038225"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         К целевым ориентирам дошкольного образования относятся следующие социально-нормативные возрастные характеристики возможных достижений ребенка:</a:t>
            </a:r>
            <a:endParaRPr lang="ru-RU" sz="1400">
              <a:latin typeface="Times New Roman" pitchFamily="18" charset="0"/>
            </a:endParaRPr>
          </a:p>
          <a:p>
            <a:pPr marL="1038225" algn="just"/>
            <a:r>
              <a:rPr lang="ru-RU" sz="16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образования:</a:t>
            </a:r>
            <a:endParaRPr lang="ru-RU" sz="16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  <a:endParaRPr lang="ru-RU" sz="1200">
              <a:latin typeface="Times New Roman" pitchFamily="18" charset="0"/>
            </a:endParaRPr>
          </a:p>
          <a:p>
            <a:pPr marL="1038225" algn="just"/>
            <a:r>
              <a:rPr lang="ru-RU" sz="1200">
                <a:latin typeface="Times New Roman" pitchFamily="18" charset="0"/>
                <a:cs typeface="Times New Roman" pitchFamily="18" charset="0"/>
              </a:rPr>
              <a:t>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ыгнутая вправо стрелка 10"/>
          <p:cNvSpPr/>
          <p:nvPr/>
        </p:nvSpPr>
        <p:spPr>
          <a:xfrm>
            <a:off x="7667625" y="2492375"/>
            <a:ext cx="933450" cy="23764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984250" y="2492375"/>
            <a:ext cx="863600" cy="23764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84438" y="476250"/>
            <a:ext cx="53848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  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 ПРОГРАММЫ</a:t>
            </a:r>
            <a:endParaRPr lang="ru-RU" sz="200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8313" y="981075"/>
            <a:ext cx="4278312" cy="115252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>
                <a:solidFill>
                  <a:srgbClr val="E36406"/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</a:t>
            </a:r>
            <a:endParaRPr lang="ru-RU" sz="2000">
              <a:solidFill>
                <a:srgbClr val="E36406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3800" y="981075"/>
            <a:ext cx="3827463" cy="115252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 с семьями воспитанников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6188" y="5157788"/>
            <a:ext cx="4524375" cy="457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6188" y="4437063"/>
            <a:ext cx="4524375" cy="5762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4438" y="3500438"/>
            <a:ext cx="4524375" cy="72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84438" y="2852738"/>
            <a:ext cx="4524375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6188" y="5761038"/>
            <a:ext cx="4524375" cy="8366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9" name="TextBox 11"/>
          <p:cNvSpPr txBox="1">
            <a:spLocks noChangeArrowheads="1"/>
          </p:cNvSpPr>
          <p:nvPr/>
        </p:nvSpPr>
        <p:spPr bwMode="auto">
          <a:xfrm>
            <a:off x="1946275" y="2308225"/>
            <a:ext cx="5662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 соответствии с образовательными областями</a:t>
            </a:r>
            <a:endParaRPr lang="ru-RU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4213" y="333375"/>
            <a:ext cx="7848600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188" y="1016000"/>
            <a:ext cx="7921625" cy="5508625"/>
          </a:xfrm>
          <a:prstGeom prst="roundRect">
            <a:avLst>
              <a:gd name="adj" fmla="val 8527"/>
            </a:avLst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гармоничное физическое развитие и формирование основ здорового образа жизни.</a:t>
            </a:r>
            <a:endParaRPr lang="ru-RU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>
              <a:solidFill>
                <a:srgbClr val="C00000"/>
              </a:solidFill>
              <a:latin typeface="Times New Roman" pitchFamily="18" charset="0"/>
              <a:cs typeface="Arial" charset="0"/>
            </a:endParaRPr>
          </a:p>
          <a:p>
            <a:pPr algn="just">
              <a:buFont typeface="Trebuchet MS" pitchFamily="34" charset="0"/>
              <a:buAutoNum type="arabicPeriod"/>
            </a:pPr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Оздоровительные:</a:t>
            </a:r>
            <a:endParaRPr lang="ru-RU" b="1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охрана жизни и укрепление здоровья, обеспечение нормального   функционирования всех органов и систем организм; 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всестороннее совершенствование физических качеств;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повышение работоспособности и закаливание.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Образовательные:</a:t>
            </a:r>
            <a:endParaRPr lang="ru-RU" b="1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формирование двигательных умений и навыков;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овладение ребенком элементарными знаниями о своем организме, роли физических упражнений в его жизни, способах укрепления собственного здоровья.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 Воспитательные:</a:t>
            </a:r>
            <a:endParaRPr lang="ru-RU" b="1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формирование интереса и потребности в занятиях физическими упражнениями;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разностороннее  гармоничное развитие ребенка (не только физическое, но и умственное, нравственное, эстетическое, трудовое).</a:t>
            </a:r>
            <a:endParaRPr lang="ru-RU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низ 13"/>
          <p:cNvSpPr/>
          <p:nvPr/>
        </p:nvSpPr>
        <p:spPr>
          <a:xfrm>
            <a:off x="6657975" y="790575"/>
            <a:ext cx="484188" cy="46545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411413" y="790575"/>
            <a:ext cx="484187" cy="46545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4213" y="333375"/>
            <a:ext cx="7848600" cy="457200"/>
          </a:xfrm>
          <a:prstGeom prst="roundRect">
            <a:avLst/>
          </a:prstGeom>
          <a:solidFill>
            <a:srgbClr val="D4CEFE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4213" y="1412875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 физического развития</a:t>
            </a:r>
            <a:endParaRPr lang="ru-RU" sz="200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4213" y="5445125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закаливания в режиме дня </a:t>
            </a:r>
            <a:endParaRPr lang="ru-RU" sz="200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4213" y="4005263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550988">
              <a:lnSpc>
                <a:spcPct val="150000"/>
              </a:lnSpc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Двигательный режим</a:t>
            </a:r>
            <a:endParaRPr lang="ru-RU" sz="16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7900" y="2636838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деятельности 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2636838"/>
            <a:ext cx="3743325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физического развития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7900" y="1381125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spcAft>
                <a:spcPts val="1000"/>
              </a:spcAft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физического развития</a:t>
            </a:r>
            <a:endParaRPr lang="ru-RU" sz="20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2" algn="just">
              <a:spcAft>
                <a:spcPts val="1000"/>
              </a:spcAft>
            </a:pPr>
            <a:endParaRPr lang="ru-RU" sz="200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7900" y="4005263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>
              <a:lnSpc>
                <a:spcPct val="150000"/>
              </a:lnSpc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Здоровьесберегающие технологии</a:t>
            </a:r>
            <a:endParaRPr lang="ru-RU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7900" y="5445125"/>
            <a:ext cx="37449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Модель организации физического развития детей </a:t>
            </a:r>
            <a:endParaRPr lang="ru-RU" sz="200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03350" y="400050"/>
            <a:ext cx="5905500" cy="914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поддержки детской инициативы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95963" y="1773238"/>
            <a:ext cx="2736850" cy="26638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разнообразных форм двигательной активности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82925" y="4008438"/>
            <a:ext cx="3073400" cy="266541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стремлению к расширению двигательной самостоятельности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58800" y="1784350"/>
            <a:ext cx="2736850" cy="26638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в зале, площадке, группе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851275" y="2693988"/>
            <a:ext cx="1368425" cy="800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468348">
            <a:off x="6256338" y="4776788"/>
            <a:ext cx="1366837" cy="801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3246423">
            <a:off x="1619250" y="4856163"/>
            <a:ext cx="1368425" cy="800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1052513"/>
            <a:ext cx="7921625" cy="5783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5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состояния здоровья детей совместно со специалистами детской поликлиники, медицинским персоналом ДОУ и родителями. Ознакомление родителей с результатами.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 условий семейного воспитания через анкетирование, посещение детей на дому и определение путей улучшения здоровья каждого ребёнка.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банка данных об особенностях развития и медико-педагогических  условиях жизни ребёнка в семье с целью разработки индивидуальных программ физкультурно-оздоровительной работы с детьми, направленной на укрепление их здоровья.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условий для укрепления здоровья и снижения заболеваемости детей в ДОУ и семье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целенаправленной работы по пропаганде здорового образа  жизни среди родителей.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Ознакомление родителей с содержанием и формами физкультурно-оздоровительной работы в ДОУ.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Тренинг для родителей по использованию приёмов и методов оздоровления (дыхательная и артикуляционная  гимнастика, физические упражнения и т.д.) с целью профилактики заболевания детей.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5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Согласование с родителями индивидуальных программ оздоровления, профилактических мероприятий, организованных в ДОУ.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188" y="260350"/>
            <a:ext cx="7848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lvl="2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8" y="404813"/>
            <a:ext cx="77771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lvl="2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и социальными партнерами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675" y="1112838"/>
            <a:ext cx="7780338" cy="5886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Ознакомление родителей с нетрадиционными методами оздоровления детского организма.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Использование интерактивных методов для привлечения внимания родителей к физкультурно-оздоровительной сфере: организация конкурсов, викторин, проектов, развлечений и т.п.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Пропаганда и освещение опыта семейного воспитания по физическому развитию детей и расширения представлений родителей о формах семейного досуга.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Консультативная, санитарно-просветительская и медико-педагогическая помощь семьям с учётом преобладающих запросов родителей на основе связи ДОУ с медицинскими учреждениями.</a:t>
            </a:r>
            <a:endParaRPr lang="ru-RU" sz="1500">
              <a:latin typeface="Trebuchet MS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Организации дискуссий с элементами практикума по вопросам физического развития и воспитания детей.</a:t>
            </a:r>
            <a:endParaRPr lang="ru-RU" sz="1500">
              <a:latin typeface="Trebuchet MS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Проведение дней открытых дверей, вечеров вопросов и ответов, совместных развлечений с целью знакомства родителей с формами физкультурно-оздоровительной работы в ДОУ.</a:t>
            </a: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Определение  и использование здоровьесберегающих технологий.</a:t>
            </a:r>
            <a:endParaRPr lang="ru-RU" sz="1500">
              <a:latin typeface="Trebuchet MS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500"/>
              </a:spcBef>
              <a:spcAft>
                <a:spcPts val="500"/>
              </a:spcAft>
              <a:buFontTx/>
              <a:buAutoNum type="arabicPeriod" startAt="9"/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Правовое просвещение родителей на основе изучения социокультурного состояния родителей с целью повышения эффективности взаимодействия семьи и ДОУ, способствующего укреплению семьи, становлению гражданственности воспитанников, повышению имиджа ДОУ и уважению педагогов.</a:t>
            </a:r>
            <a:endParaRPr lang="ru-RU" sz="1500">
              <a:latin typeface="Trebuchet MS" pitchFamily="34" charset="0"/>
            </a:endParaRPr>
          </a:p>
          <a:p>
            <a:pPr marL="342900" indent="-342900"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</a:rPr>
              <a:t> </a:t>
            </a:r>
            <a:endParaRPr lang="ru-RU" sz="140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4"/>
          <p:cNvSpPr>
            <a:spLocks noChangeArrowheads="1"/>
          </p:cNvSpPr>
          <p:nvPr/>
        </p:nvSpPr>
        <p:spPr bwMode="auto">
          <a:xfrm>
            <a:off x="307975" y="1341438"/>
            <a:ext cx="8569325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Позитивная социализация детей дошкольного возраста, приобщение детей к социокультурным нормам, традициям семьи, общества и государства.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общения и взаимодействия ребёнка со взрослыми и сверстниками.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Становление самостоятельности, целенаправленности и саморегуляции собственных действий.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ДОУ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позитивных установок к различным видам труда и творчества. 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основ безопасного поведения в быту, социуме, природе.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marL="742950" lvl="1" indent="-285750">
              <a:spcAft>
                <a:spcPts val="1000"/>
              </a:spcAft>
              <a:buFont typeface="Symbol" pitchFamily="18" charset="2"/>
              <a:buChar char=""/>
            </a:pP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готовности  к совместной деятельности со сверстниками.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8313" y="404813"/>
            <a:ext cx="8135937" cy="86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развитие»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право 9"/>
          <p:cNvSpPr/>
          <p:nvPr/>
        </p:nvSpPr>
        <p:spPr>
          <a:xfrm rot="5400000">
            <a:off x="2046288" y="2562225"/>
            <a:ext cx="4679950" cy="1501775"/>
          </a:xfrm>
          <a:prstGeom prst="rightArrowCallout">
            <a:avLst>
              <a:gd name="adj1" fmla="val 16455"/>
              <a:gd name="adj2" fmla="val 15845"/>
              <a:gd name="adj3" fmla="val 58172"/>
              <a:gd name="adj4" fmla="val 469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046288" y="168275"/>
            <a:ext cx="467995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0088" y="1333500"/>
            <a:ext cx="3440112" cy="20240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игровой деятельности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целью освоения различных социальных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00088" y="3660775"/>
            <a:ext cx="3367087" cy="19923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Трудовое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воспитание</a:t>
            </a:r>
            <a:endParaRPr lang="ru-RU" sz="20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9638" y="3667125"/>
            <a:ext cx="3533775" cy="19939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детей дошкольного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00588" y="1333500"/>
            <a:ext cx="3532187" cy="20240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безопасного поведения в быту, социуме, природе</a:t>
            </a:r>
            <a:r>
              <a:rPr lang="ru-RU" sz="2000" dirty="0"/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2988" y="5805488"/>
            <a:ext cx="684212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Вариативная часть представлена реализацией регионального учебного методического комплекта</a:t>
            </a:r>
            <a:endParaRPr lang="ru-RU" b="1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углом вверх 23"/>
          <p:cNvSpPr/>
          <p:nvPr/>
        </p:nvSpPr>
        <p:spPr>
          <a:xfrm flipH="1" flipV="1">
            <a:off x="1628775" y="427038"/>
            <a:ext cx="879475" cy="4297362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8938" y="401638"/>
            <a:ext cx="850900" cy="4322762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4392613" y="717550"/>
            <a:ext cx="358775" cy="4006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50" y="188913"/>
            <a:ext cx="4230688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845" name="Прямоугольник 1"/>
          <p:cNvSpPr>
            <a:spLocks noChangeArrowheads="1"/>
          </p:cNvSpPr>
          <p:nvPr/>
        </p:nvSpPr>
        <p:spPr bwMode="auto">
          <a:xfrm>
            <a:off x="323850" y="115888"/>
            <a:ext cx="84963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 работы  с детьми</a:t>
            </a:r>
            <a:endParaRPr lang="ru-RU" sz="2000">
              <a:solidFill>
                <a:schemeClr val="bg1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8950" y="933450"/>
            <a:ext cx="2363788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 игровой  деятельности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8163" y="273685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патриотических чувств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90900" y="4724400"/>
            <a:ext cx="2362200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Труд  в природе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90900" y="3141663"/>
            <a:ext cx="2362200" cy="13033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500"/>
              </a:spcBef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</a:t>
            </a:r>
            <a:endParaRPr lang="ru-RU" sz="16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  собственной  безопасности </a:t>
            </a:r>
            <a:endParaRPr lang="ru-RU" sz="16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27763" y="472440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 первичных представлений  о труде взрослых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7763" y="273685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Самообслуживание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27763" y="933450"/>
            <a:ext cx="2363787" cy="1558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Формирование гендерной, семейной и гражданской принадлежности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59113" y="933450"/>
            <a:ext cx="2952750" cy="19907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Приобщение  к  элементарным  общепринятым     нормам  и  правилам   взаимоотношения  со  сверстниками   и  взрослым</a:t>
            </a:r>
            <a:r>
              <a:rPr lang="ru-RU" b="1" dirty="0">
                <a:solidFill>
                  <a:srgbClr val="002060"/>
                </a:solidFill>
                <a:ea typeface="Calibri"/>
                <a:cs typeface="Times New Roman"/>
              </a:rPr>
              <a:t>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8163" y="4724400"/>
            <a:ext cx="2363787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Хозяйственно-бытовой  труд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395288" y="260350"/>
            <a:ext cx="828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>
              <a:spcAft>
                <a:spcPts val="100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взаимодействия с семьями воспитанников</a:t>
            </a:r>
            <a:endParaRPr lang="ru-RU" sz="200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765175"/>
            <a:ext cx="7561262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3850" y="2233613"/>
            <a:ext cx="2232025" cy="1597025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5688" y="333375"/>
            <a:ext cx="73453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«Социально-коммуникативное развитие»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39863" y="5013325"/>
            <a:ext cx="2124075" cy="160020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021263" y="5013325"/>
            <a:ext cx="2287587" cy="1600200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084888" y="2565400"/>
            <a:ext cx="1943100" cy="1693863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общения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435350" y="1412875"/>
            <a:ext cx="2073275" cy="1641475"/>
          </a:xfrm>
          <a:prstGeom prst="ellipse">
            <a:avLst/>
          </a:prstGeom>
          <a:solidFill>
            <a:srgbClr val="DEF9FE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967555">
            <a:off x="5724525" y="1876425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0753722">
            <a:off x="2436813" y="18462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5152858">
            <a:off x="1383507" y="4098131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3749675" y="5518150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7559040">
            <a:off x="6970713" y="4581525"/>
            <a:ext cx="979488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900" name="TextBox 13"/>
          <p:cNvSpPr txBox="1">
            <a:spLocks noChangeArrowheads="1"/>
          </p:cNvSpPr>
          <p:nvPr/>
        </p:nvSpPr>
        <p:spPr bwMode="auto">
          <a:xfrm>
            <a:off x="2713038" y="3411538"/>
            <a:ext cx="32400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Поддержка детской </a:t>
            </a:r>
          </a:p>
          <a:p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игровой инициативы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750" y="260350"/>
            <a:ext cx="7993063" cy="576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9663" y="981075"/>
            <a:ext cx="6985000" cy="55578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Формирование устной речи и навыков речевого общения с окружающими на основе овладения литературным языком своего народа.</a:t>
            </a:r>
            <a:endParaRPr lang="ru-RU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Trebuchet MS" pitchFamily="34" charset="0"/>
            </a:endParaRPr>
          </a:p>
          <a:p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Овладение речью как средством общения и культуры.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Обогащение активного словаря.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связной, грамматически правильной диалоговой и монологической речи.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речевого творчества.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Знакомство с книжной культурой, детской литературой, понимание на слух текстов различных жанров детской литературы.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Формирование звуковой аналитико-синтетической активности, как предпосылки обучения грамоте.</a:t>
            </a:r>
            <a:endParaRPr lang="ru-RU"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Развитие звуковой и интонационной культуры речи, фонематического слуха.</a:t>
            </a:r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4" y="682824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8889" y="1844824"/>
            <a:ext cx="8424936" cy="4752528"/>
          </a:xfrm>
          <a:prstGeom prst="roundRect">
            <a:avLst>
              <a:gd name="adj" fmla="val 7023"/>
            </a:avLst>
          </a:prstGeom>
          <a:gradFill flip="none" rotWithShape="1">
            <a:gsLst>
              <a:gs pos="0">
                <a:srgbClr val="DEF9FE">
                  <a:shade val="30000"/>
                  <a:satMod val="115000"/>
                </a:srgbClr>
              </a:gs>
              <a:gs pos="50000">
                <a:srgbClr val="DEF9FE">
                  <a:shade val="67500"/>
                  <a:satMod val="115000"/>
                </a:srgbClr>
              </a:gs>
              <a:gs pos="100000">
                <a:srgbClr val="DEF9FE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12431" y="684312"/>
            <a:ext cx="2160240" cy="4572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0" idx="2"/>
            <a:endCxn id="0" idx="0"/>
          </p:cNvCxnSpPr>
          <p:nvPr/>
        </p:nvCxnSpPr>
        <p:spPr>
          <a:xfrm>
            <a:off x="1979613" y="1139825"/>
            <a:ext cx="2592387" cy="7048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0" idx="2"/>
          </p:cNvCxnSpPr>
          <p:nvPr/>
        </p:nvCxnSpPr>
        <p:spPr>
          <a:xfrm flipH="1">
            <a:off x="4486275" y="1141413"/>
            <a:ext cx="2506663" cy="71913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0" idx="3"/>
            <a:endCxn id="0" idx="1"/>
          </p:cNvCxnSpPr>
          <p:nvPr/>
        </p:nvCxnSpPr>
        <p:spPr>
          <a:xfrm>
            <a:off x="3059113" y="911225"/>
            <a:ext cx="2852737" cy="15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692275" y="2060575"/>
            <a:ext cx="554355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развития речи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997450" y="3254375"/>
            <a:ext cx="3390900" cy="862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над различными сторонами языка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997450" y="2533650"/>
            <a:ext cx="3390900" cy="590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осознания явлений языка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22300" y="3213100"/>
            <a:ext cx="3852863" cy="862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коммуникативно-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подхода к развитию речи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11188" y="2517775"/>
            <a:ext cx="3875087" cy="6207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взаимосвязи сенсорного, умственного и речевого развития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2300" y="4221163"/>
            <a:ext cx="3852863" cy="923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развития языкового чутья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984750" y="4233863"/>
            <a:ext cx="3390900" cy="923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обогащения мотивации речевой деятельности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116013" y="5229225"/>
            <a:ext cx="6624637" cy="503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обеспечения активной языковой практики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22300" y="5876925"/>
            <a:ext cx="7753350" cy="6238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представлена национально-региональным компонентом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725" y="4292600"/>
            <a:ext cx="3421063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825" y="1439863"/>
            <a:ext cx="1392238" cy="22764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238" y="1416050"/>
            <a:ext cx="1393825" cy="227806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725" y="1341438"/>
            <a:ext cx="3421063" cy="234473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1188" y="260350"/>
            <a:ext cx="74898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речи детей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словаря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 речи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3717032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осознания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 и речи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2902" y="3717032"/>
            <a:ext cx="2219537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интереса к художественному слову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грамматического строя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звуковой культуры речи 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Прямоугольник 1"/>
          <p:cNvSpPr>
            <a:spLocks noChangeArrowheads="1"/>
          </p:cNvSpPr>
          <p:nvPr/>
        </p:nvSpPr>
        <p:spPr bwMode="auto">
          <a:xfrm>
            <a:off x="0" y="960438"/>
            <a:ext cx="8243888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Совместное формирование библиотеки для детей (познавательно-художественная литература, энциклопедии).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Ознакомление родителей с деятельностью детей . Использование материалов с целью проведения индивидуальных консультаций с родителями, где анализируется речевое развитие ребёнка, умение общаться со сверстниками. Выявление причин негативных тенденций и совместный с родителями поиск путей их преодоления.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Открытые мероприятия с детьми для родителей.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Совместные досуги, праздники, литературные вечера на основе взаимодействия родителей и детей, в том числе на татарском языке.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Информирование родителей о содержании деятельности ДОУ по развитию речи, их достижениях и интересах: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Создание в группе тематических выставок при участии родителей: «Дары природы», «История вещей», «Родной край», «Моя малая Родина», «Профессии наших родителей», «Транспорт» и др. целью расширения кругозора и обогащению словаря дошкольников.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Совместная работа родителей, ребёнка и педагога по созданию альбома «Я расту» и др.; по подготовке тематических бесед «Мои любимые игрушки», «Игры детства моих родителей», «На пороге Новый год» и т.п.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Создание тематических выставок детских книг при участии семьи.</a:t>
            </a:r>
            <a:endParaRPr lang="ru-RU" sz="1200" b="1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Тематические литературные и познавательные праздники «Вечер сказок», «Театрализованные  представления» с участием родителей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115888"/>
            <a:ext cx="852328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воспитанников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 «Речевое развитие»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6538913" y="2446338"/>
            <a:ext cx="385762" cy="682625"/>
          </a:xfrm>
          <a:prstGeom prst="downArrow">
            <a:avLst>
              <a:gd name="adj1" fmla="val 50000"/>
              <a:gd name="adj2" fmla="val 128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818048">
            <a:off x="4039394" y="1940719"/>
            <a:ext cx="387350" cy="3071812"/>
          </a:xfrm>
          <a:prstGeom prst="downArrow">
            <a:avLst>
              <a:gd name="adj1" fmla="val 50000"/>
              <a:gd name="adj2" fmla="val 128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8313" y="312738"/>
            <a:ext cx="8064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поддержки детской инициативы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речевом развитии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1565275"/>
            <a:ext cx="273685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163" y="1565275"/>
            <a:ext cx="2736850" cy="914400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 педагога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1713" y="4303713"/>
            <a:ext cx="2735262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детей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163" y="3068638"/>
            <a:ext cx="2736850" cy="3384550"/>
          </a:xfrm>
          <a:prstGeom prst="rect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Виды деятельности с детьми;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дидактических речевых игр;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общение детей, в том числе на татарском языке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4356894" y="3947319"/>
            <a:ext cx="387350" cy="1627188"/>
          </a:xfrm>
          <a:prstGeom prst="downArrow">
            <a:avLst>
              <a:gd name="adj1" fmla="val 50000"/>
              <a:gd name="adj2" fmla="val 154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6131" y="17041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2563" y="2411413"/>
            <a:ext cx="268287" cy="8810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70063" y="4398963"/>
            <a:ext cx="266700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194" y="5307807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881" y="529193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325" y="4311650"/>
            <a:ext cx="268288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388" y="2312988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8306" y="18565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750" y="333375"/>
            <a:ext cx="8280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Овал 2"/>
          <p:cNvSpPr/>
          <p:nvPr/>
        </p:nvSpPr>
        <p:spPr>
          <a:xfrm>
            <a:off x="900113" y="1249363"/>
            <a:ext cx="2232025" cy="125571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856038" y="1773238"/>
            <a:ext cx="1647825" cy="1379537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(дидактическая, с правилами)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288" y="2938463"/>
            <a:ext cx="2089150" cy="14890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87500" y="4868863"/>
            <a:ext cx="1584325" cy="14414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 рассказ, диалог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84613" y="5013325"/>
            <a:ext cx="1447800" cy="14398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094413" y="4897438"/>
            <a:ext cx="2101850" cy="144145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659563" y="3089275"/>
            <a:ext cx="2305050" cy="15636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11863" y="1249363"/>
            <a:ext cx="1800225" cy="14382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850" y="476250"/>
            <a:ext cx="7704138" cy="6492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</a:t>
            </a:r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«Познавательное развитие»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268413"/>
            <a:ext cx="7561263" cy="4756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развитие познавательных интересов и познавательных способностей детей, которые можно подразделить на сенсорные, интеллектуально-познавательные и интеллектуально-творческие.</a:t>
            </a:r>
            <a:endParaRPr lang="ru-RU" sz="1600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мотивации.</a:t>
            </a:r>
            <a:endParaRPr lang="ru-RU" sz="1600"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сознания.</a:t>
            </a:r>
            <a:endParaRPr lang="ru-RU" sz="1600"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Развитие воображения и творческой активности.</a:t>
            </a:r>
            <a:endParaRPr lang="ru-RU" sz="1600"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др.).</a:t>
            </a:r>
            <a:endParaRPr lang="ru-RU" sz="1600"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праздниках.</a:t>
            </a:r>
            <a:endParaRPr lang="ru-RU" sz="1600">
              <a:latin typeface="Trebuchet MS" pitchFamily="34" charset="0"/>
            </a:endParaRPr>
          </a:p>
          <a:p>
            <a:pPr algn="just">
              <a:spcBef>
                <a:spcPts val="500"/>
              </a:spcBef>
              <a:buFont typeface="Trebuchet MS" pitchFamily="34" charset="0"/>
              <a:buAutoNum type="arabicParenR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планете Земля как общем доме людей, об особенностях её природы, многообразии стран и народов.</a:t>
            </a:r>
            <a:endParaRPr lang="ru-RU" sz="160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887413"/>
            <a:ext cx="3959225" cy="687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математических представлений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3933825"/>
            <a:ext cx="3959225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экспериментирование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5175" y="930275"/>
            <a:ext cx="4244975" cy="644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целостной картины мира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88" y="325438"/>
            <a:ext cx="7291387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познавательного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5138" y="1700213"/>
            <a:ext cx="3962400" cy="19446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основе овладения детьми количественными отношениями предметов и явлений окружающего мира.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79938" y="1700213"/>
            <a:ext cx="4240212" cy="19446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 детей, формирование приемов умственной деятельности, творческого и вариативного мышления на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расширения знаний об окружающей действительности,  общего кругозора.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16450" y="3933825"/>
            <a:ext cx="42037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конструирование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8313" y="5057775"/>
            <a:ext cx="3959225" cy="1395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Наблюдения,  опытническая, познавательно-поисковая деятельность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9338" y="5057775"/>
            <a:ext cx="3960812" cy="1395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виды конструирования с познавательной целью, ручной труд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1733550" y="404813"/>
            <a:ext cx="6048375" cy="576262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1905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Познавательное развитие дошкольников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846854" y="1412776"/>
            <a:ext cx="3221090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846854" y="2420889"/>
            <a:ext cx="3221090" cy="708496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Различные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виды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872952" y="5589240"/>
            <a:ext cx="3194992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Детская любознательность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846854" y="4420474"/>
            <a:ext cx="3221090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Образовательная деятельность по развитию логики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872952" y="3429000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Развивающие игры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5021459" y="4420474"/>
            <a:ext cx="3194992" cy="95274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Экспериментирование с </a:t>
            </a: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природным материалом</a:t>
            </a:r>
            <a:endParaRPr lang="ru-RU" sz="105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5026732" y="3429001"/>
            <a:ext cx="3194992" cy="72008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воображения </a:t>
            </a:r>
            <a:r>
              <a:rPr lang="ru-RU" sz="1600" b="1" dirty="0">
                <a:solidFill>
                  <a:srgbClr val="B56FF4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творческой активности</a:t>
            </a:r>
            <a:endParaRPr lang="ru-RU" sz="105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5026732" y="2420889"/>
            <a:ext cx="3194992" cy="708497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мышления памяти и внимания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>
            <a:spLocks noChangeArrowheads="1"/>
          </p:cNvSpPr>
          <p:nvPr/>
        </p:nvSpPr>
        <p:spPr bwMode="auto">
          <a:xfrm>
            <a:off x="5026732" y="1412776"/>
            <a:ext cx="3194992" cy="792088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познавательной мотивации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5034372" y="5741640"/>
            <a:ext cx="3182079" cy="67855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upright="1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Использование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схем, символов, знаков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5163" y="476250"/>
            <a:ext cx="8135937" cy="11318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263" algn="ctr">
              <a:lnSpc>
                <a:spcPct val="115000"/>
              </a:lnSpc>
            </a:pPr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Педагогические условия успешного</a:t>
            </a:r>
            <a:b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и полноценного интеллектуального развития детей дошкольного возраста</a:t>
            </a:r>
            <a:endParaRPr lang="ru-RU" sz="1600">
              <a:solidFill>
                <a:srgbClr val="852F74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8130" name="Поле 204"/>
          <p:cNvSpPr txBox="1">
            <a:spLocks noChangeArrowheads="1"/>
          </p:cNvSpPr>
          <p:nvPr/>
        </p:nvSpPr>
        <p:spPr bwMode="auto">
          <a:xfrm>
            <a:off x="336550" y="1916113"/>
            <a:ext cx="4465638" cy="10810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использования собственных, в том числе «ручных», действий в познании различных количественных групп, дающих возможность накопления чувственного опыта предметно-количественного содержания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Поле 205"/>
          <p:cNvSpPr txBox="1">
            <a:spLocks noChangeArrowheads="1"/>
          </p:cNvSpPr>
          <p:nvPr/>
        </p:nvSpPr>
        <p:spPr bwMode="auto">
          <a:xfrm>
            <a:off x="4932363" y="1916113"/>
            <a:ext cx="3887787" cy="10810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2" name="Поле 202"/>
          <p:cNvSpPr txBox="1">
            <a:spLocks noChangeArrowheads="1"/>
          </p:cNvSpPr>
          <p:nvPr/>
        </p:nvSpPr>
        <p:spPr bwMode="auto">
          <a:xfrm>
            <a:off x="336550" y="3284538"/>
            <a:ext cx="4465638" cy="11525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способствующего выполнению каждым ребенком действий 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3" name="Поле 201"/>
          <p:cNvSpPr txBox="1">
            <a:spLocks noChangeArrowheads="1"/>
          </p:cNvSpPr>
          <p:nvPr/>
        </p:nvSpPr>
        <p:spPr bwMode="auto">
          <a:xfrm>
            <a:off x="4932363" y="3267075"/>
            <a:ext cx="3887787" cy="116998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дидактического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наглядного материала, способствующего выполнению каждым ребенком действий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различными предметами, величинами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4" name="Поле 197"/>
          <p:cNvSpPr txBox="1">
            <a:spLocks noChangeArrowheads="1"/>
          </p:cNvSpPr>
          <p:nvPr/>
        </p:nvSpPr>
        <p:spPr bwMode="auto">
          <a:xfrm>
            <a:off x="336550" y="4652963"/>
            <a:ext cx="8497888" cy="34131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разнообразных форм взаимодействия: «педагог – дети», «дети – дети»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5" name="Поле 193"/>
          <p:cNvSpPr txBox="1">
            <a:spLocks noChangeArrowheads="1"/>
          </p:cNvSpPr>
          <p:nvPr/>
        </p:nvSpPr>
        <p:spPr bwMode="auto">
          <a:xfrm>
            <a:off x="5075238" y="5375275"/>
            <a:ext cx="3744912" cy="30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речевого общения детей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6" name="Поле 192"/>
          <p:cNvSpPr txBox="1">
            <a:spLocks noChangeArrowheads="1"/>
          </p:cNvSpPr>
          <p:nvPr/>
        </p:nvSpPr>
        <p:spPr bwMode="auto">
          <a:xfrm>
            <a:off x="336550" y="5373688"/>
            <a:ext cx="3914775" cy="30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обучения детей 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7" name="Поле 189"/>
          <p:cNvSpPr txBox="1">
            <a:spLocks noChangeArrowheads="1"/>
          </p:cNvSpPr>
          <p:nvPr/>
        </p:nvSpPr>
        <p:spPr bwMode="auto">
          <a:xfrm>
            <a:off x="2016125" y="5949950"/>
            <a:ext cx="5111750" cy="36036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разнообразных форм взаимодействия</a:t>
            </a:r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верх 11"/>
          <p:cNvSpPr/>
          <p:nvPr/>
        </p:nvSpPr>
        <p:spPr>
          <a:xfrm rot="6084622">
            <a:off x="3336131" y="17041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2512367">
            <a:off x="1452563" y="2411413"/>
            <a:ext cx="268287" cy="88106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20017337">
            <a:off x="1770063" y="4398963"/>
            <a:ext cx="266700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вверх 22"/>
          <p:cNvSpPr/>
          <p:nvPr/>
        </p:nvSpPr>
        <p:spPr>
          <a:xfrm rot="16812725">
            <a:off x="3455194" y="5307807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верх 23"/>
          <p:cNvSpPr/>
          <p:nvPr/>
        </p:nvSpPr>
        <p:spPr>
          <a:xfrm rot="15716761">
            <a:off x="5653881" y="529193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верх 24"/>
          <p:cNvSpPr/>
          <p:nvPr/>
        </p:nvSpPr>
        <p:spPr>
          <a:xfrm rot="13159233">
            <a:off x="8061325" y="4311650"/>
            <a:ext cx="268288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9001257">
            <a:off x="7037388" y="2312988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4371080">
            <a:off x="5498306" y="1856582"/>
            <a:ext cx="268287" cy="882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750" y="333375"/>
            <a:ext cx="8280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реализации образовательной области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развитие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Овал 2"/>
          <p:cNvSpPr/>
          <p:nvPr/>
        </p:nvSpPr>
        <p:spPr>
          <a:xfrm>
            <a:off x="900113" y="1249363"/>
            <a:ext cx="2232025" cy="125571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856038" y="1773238"/>
            <a:ext cx="1647825" cy="1379537"/>
          </a:xfrm>
          <a:prstGeom prst="ellipse">
            <a:avLst/>
          </a:prstGeom>
          <a:solidFill>
            <a:srgbClr val="DEF9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развивающая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3388837"/>
            <a:ext cx="3024336" cy="136456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художественной и познавательной литературы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288" y="2938463"/>
            <a:ext cx="2089150" cy="14890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конкурсы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42988" y="5010150"/>
            <a:ext cx="2128837" cy="14414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84613" y="5013325"/>
            <a:ext cx="1447800" cy="14398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ООД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94413" y="4897438"/>
            <a:ext cx="2101850" cy="144145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659563" y="3089275"/>
            <a:ext cx="2305050" cy="15636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11863" y="1249363"/>
            <a:ext cx="1800225" cy="1438275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познания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Прямоугольник 1"/>
          <p:cNvSpPr>
            <a:spLocks noChangeArrowheads="1"/>
          </p:cNvSpPr>
          <p:nvPr/>
        </p:nvSpPr>
        <p:spPr bwMode="auto">
          <a:xfrm>
            <a:off x="323850" y="-171450"/>
            <a:ext cx="8424863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 взаимодействия   с семьями воспитанников </a:t>
            </a:r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lnSpc>
                <a:spcPct val="115000"/>
              </a:lnSpc>
            </a:pPr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ОО «Познавательное развитие»</a:t>
            </a:r>
            <a:endParaRPr lang="ru-RU" sz="1600" b="1">
              <a:solidFill>
                <a:srgbClr val="FF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0178" name="Прямоугольник 3"/>
          <p:cNvSpPr>
            <a:spLocks noChangeArrowheads="1"/>
          </p:cNvSpPr>
          <p:nvPr/>
        </p:nvSpPr>
        <p:spPr bwMode="auto">
          <a:xfrm>
            <a:off x="323850" y="836613"/>
            <a:ext cx="7704138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Информирование родителей о содержании и жизнедеятельности детей в ДОУ, их достижениях и интересах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Собеседование с ребёнком в присутствии родителей с целью определения познавательного развития дошкольника и налаживания общения с родителями, демонстрации возможностей ребёнка. Совместные досуги и мероприятия на основе партнёрской деятельности родителей и педагогов.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Ознакомление родителей с деятельностью детей   с целью проведения индивидуальных консультаций с родителями</a:t>
            </a: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Посещение культурных учреждений при участии родителей (театр, библиотека, выставочный зал и др.) с целью расширения представлений об окружающем мире, формирования адекватных форм поведения в общественных местах, воспитания положительных эмоций и эстетических чувств.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Открытые мероприятия с детьми для родителей.</a:t>
            </a:r>
            <a:r>
              <a:rPr lang="ru-RU" sz="1400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Совместные досуги, праздники, музыкальные и литературные вечера на основе взаимодействия родителей и детей.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Совместные наблюдения явлений природы, общественной жизни с оформлением плакатов, которые становятся достоянием группы.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Совместное создание тематических альбомов экологической направленности «Птицы», «Животные», «Рыбы», «Цветы», «Деревья» и т.д.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Создание в группе тематических выставок при участии родителей. Совместная работа родителей с ребёнком над созданием семейных альбомов 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Проведение встреч с родителями с целью знакомства с профессиями, формирования уважительного отношения к людям труда.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  <a:p>
            <a:pPr marL="342900" indent="-342900">
              <a:spcBef>
                <a:spcPts val="500"/>
              </a:spcBef>
              <a:spcAft>
                <a:spcPts val="500"/>
              </a:spcAft>
              <a:buFont typeface="Trebuchet MS" pitchFamily="34" charset="0"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Игротека в детском саду с приглашением родителей и других членов семьи.</a:t>
            </a:r>
            <a:endParaRPr lang="ru-RU" sz="1400">
              <a:latin typeface="Trebuchet M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750" y="333375"/>
            <a:ext cx="7632700" cy="10795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 </a:t>
            </a:r>
          </a:p>
          <a:p>
            <a:pPr algn="ctr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>
                <a:solidFill>
                  <a:srgbClr val="956205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развитие»</a:t>
            </a:r>
          </a:p>
          <a:p>
            <a:pPr algn="ctr"/>
            <a:r>
              <a:rPr lang="ru-RU" sz="2000" b="1">
                <a:solidFill>
                  <a:srgbClr val="956205"/>
                </a:solidFill>
                <a:latin typeface="Times New Roman" pitchFamily="18" charset="0"/>
                <a:cs typeface="Times New Roman" pitchFamily="18" charset="0"/>
              </a:rPr>
              <a:t>Обязательная часть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1557338"/>
            <a:ext cx="7561263" cy="45831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Достижение целей формирования интереса к эстетической стороне окружающей действительности, удовлетворение потребности детей в самовыражении.</a:t>
            </a:r>
            <a:endParaRPr lang="ru-RU" sz="1600" b="1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>
              <a:latin typeface="Trebuchet MS" pitchFamily="34" charset="0"/>
            </a:endParaRPr>
          </a:p>
          <a:p>
            <a:r>
              <a:rPr lang="ru-RU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>
              <a:solidFill>
                <a:srgbClr val="C00000"/>
              </a:solidFill>
              <a:latin typeface="Trebuchet MS" pitchFamily="34" charset="0"/>
            </a:endParaRPr>
          </a:p>
          <a:p>
            <a:pPr>
              <a:spcBef>
                <a:spcPts val="500"/>
              </a:spcBef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природы.</a:t>
            </a:r>
          </a:p>
          <a:p>
            <a:pPr>
              <a:spcAft>
                <a:spcPts val="1000"/>
              </a:spcAft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Становление эстетического отношения к окружающему миру.</a:t>
            </a:r>
          </a:p>
          <a:p>
            <a:pPr>
              <a:spcAft>
                <a:spcPts val="1000"/>
              </a:spcAft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видах искусства.</a:t>
            </a:r>
          </a:p>
          <a:p>
            <a:pPr>
              <a:spcAft>
                <a:spcPts val="1000"/>
              </a:spcAft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Восприятие музыки, художественной литературы, фольклора.</a:t>
            </a:r>
          </a:p>
          <a:p>
            <a:pPr>
              <a:spcAft>
                <a:spcPts val="1000"/>
              </a:spcAft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Стимулирование сопереживания персонажам художественных произведений.</a:t>
            </a:r>
          </a:p>
          <a:p>
            <a:pPr>
              <a:spcAft>
                <a:spcPts val="1000"/>
              </a:spcAft>
              <a:buFont typeface="Trebuchet MS" pitchFamily="34" charset="0"/>
              <a:buAutoNum type="arabicPeriod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</a:p>
          <a:p>
            <a:pPr>
              <a:spcAft>
                <a:spcPts val="1000"/>
              </a:spcAft>
            </a:pP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638" y="1322388"/>
            <a:ext cx="3960812" cy="687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творчество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4700" y="1335088"/>
            <a:ext cx="4244975" cy="642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развитие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7" name="TextBox 6"/>
          <p:cNvSpPr txBox="1">
            <a:spLocks noChangeArrowheads="1"/>
          </p:cNvSpPr>
          <p:nvPr/>
        </p:nvSpPr>
        <p:spPr bwMode="auto">
          <a:xfrm>
            <a:off x="1755775" y="325438"/>
            <a:ext cx="5638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художественно-эстетического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8463" y="2205038"/>
            <a:ext cx="3963987" cy="45640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Культурное   обогащение содержания изобра­зительной деятельности, в соответ­ствии с особенностями познаватель­ного развития детей разных возрас­тов.</a:t>
            </a:r>
            <a:endParaRPr lang="ru-RU" sz="1200" b="1">
              <a:solidFill>
                <a:srgbClr val="FFFFFF"/>
              </a:solidFill>
              <a:ea typeface="Calibri" pitchFamily="34" charset="0"/>
              <a:cs typeface="Times New Roman" pitchFamily="18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Взаимосвязь продуктивной деятельности с другими видами детской активности.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Интеграция различных видов изобразительного искусства и художественной деятельности.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Эстетический ориентир на общечеловеческие ценности. Обогащение сенсорно-чувственного опыта.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информационного по­ля - основы для развития образных представлений.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Взаимосвязь обобщённых представлений и способов действий, направленных на созда­ние выразительного художественного образа.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500"/>
              </a:spcBef>
            </a:pP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Естественная радость эстетического восприятия, чувствования и деяния, сохранение непосредственности эстетических ре­акций, эмоциональной открытости.</a:t>
            </a:r>
            <a:endParaRPr lang="ru-RU" sz="12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5175" y="2349500"/>
            <a:ext cx="4240213" cy="19431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музыкальности детей и их способности эмоционально воспринимать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музыкально-художественной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музыкальному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Развитие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активности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8513" y="4292600"/>
            <a:ext cx="4206875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конструирование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24388" y="5373688"/>
            <a:ext cx="4205287" cy="13954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замысла,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оплощение замысла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79725" y="4292600"/>
            <a:ext cx="3421063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39825" y="1439863"/>
            <a:ext cx="1392238" cy="22764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6726238" y="1416050"/>
            <a:ext cx="1393825" cy="227806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879725" y="1947863"/>
            <a:ext cx="3421063" cy="234473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4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188" y="260350"/>
            <a:ext cx="74168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музыкального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детей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1580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686133"/>
            <a:ext cx="320435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на детских музыкальных инструментах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3694110"/>
            <a:ext cx="3456384" cy="179222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творчества: музыкального, песенного, танцевального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1124744"/>
            <a:ext cx="2304256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Музыкально-ритмические движения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1812" y="1124744"/>
            <a:ext cx="2088232" cy="180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Пение</a:t>
            </a:r>
            <a:endParaRPr lang="ru-RU" sz="2000" b="1" dirty="0">
              <a:solidFill>
                <a:srgbClr val="F47E5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трелка вниз 19"/>
          <p:cNvSpPr/>
          <p:nvPr/>
        </p:nvSpPr>
        <p:spPr>
          <a:xfrm>
            <a:off x="5235575" y="206375"/>
            <a:ext cx="431800" cy="1277938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углом вверх 23"/>
          <p:cNvSpPr/>
          <p:nvPr/>
        </p:nvSpPr>
        <p:spPr>
          <a:xfrm flipH="1" flipV="1">
            <a:off x="1490663" y="446088"/>
            <a:ext cx="1447800" cy="3419475"/>
          </a:xfrm>
          <a:prstGeom prst="bentUpArrow">
            <a:avLst>
              <a:gd name="adj1" fmla="val 11373"/>
              <a:gd name="adj2" fmla="val 17196"/>
              <a:gd name="adj3" fmla="val 358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углом вверх 22"/>
          <p:cNvSpPr/>
          <p:nvPr/>
        </p:nvSpPr>
        <p:spPr>
          <a:xfrm flipV="1">
            <a:off x="6738938" y="401638"/>
            <a:ext cx="850900" cy="2740025"/>
          </a:xfrm>
          <a:prstGeom prst="bentUpArrow">
            <a:avLst>
              <a:gd name="adj1" fmla="val 17319"/>
              <a:gd name="adj2" fmla="val 25000"/>
              <a:gd name="adj3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3425825" y="717550"/>
            <a:ext cx="431800" cy="2670175"/>
          </a:xfrm>
          <a:prstGeom prst="downArrow">
            <a:avLst>
              <a:gd name="adj1" fmla="val 50000"/>
              <a:gd name="adj2" fmla="val 115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08250" y="188913"/>
            <a:ext cx="4230688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4278" name="Прямоугольник 1"/>
          <p:cNvSpPr>
            <a:spLocks noChangeArrowheads="1"/>
          </p:cNvSpPr>
          <p:nvPr/>
        </p:nvSpPr>
        <p:spPr bwMode="auto">
          <a:xfrm>
            <a:off x="323850" y="130175"/>
            <a:ext cx="84963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 работы  с детьми</a:t>
            </a:r>
            <a:endParaRPr lang="ru-RU" sz="2000">
              <a:solidFill>
                <a:srgbClr val="FF0000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5788" y="935038"/>
            <a:ext cx="2035175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продуктивной деятельности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3075" y="3865563"/>
            <a:ext cx="2035175" cy="23923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Рисование, лепка, аппликация, конструирование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70388" y="1484313"/>
            <a:ext cx="2160587" cy="13112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Приобщение  к  изобразительному искусству</a:t>
            </a:r>
            <a:endParaRPr lang="ru-RU" sz="20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28913" y="3429000"/>
            <a:ext cx="1901825" cy="13049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>
              <a:lnSpc>
                <a:spcPct val="115000"/>
              </a:lnSpc>
              <a:spcBef>
                <a:spcPts val="500"/>
              </a:spcBef>
              <a:tabLst>
                <a:tab pos="228600" algn="l"/>
              </a:tabLst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2000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tabLst>
                <a:tab pos="228600" algn="l"/>
              </a:tabLst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творчества</a:t>
            </a:r>
            <a:endParaRPr lang="ru-RU" sz="200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84788" y="3141663"/>
            <a:ext cx="3390900" cy="30511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  музыкально-художественной деятельности;</a:t>
            </a:r>
            <a:endParaRPr lang="ru-RU" sz="20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приобщение к музыкальному искусству</a:t>
            </a:r>
            <a:endParaRPr lang="ru-RU" sz="2000" b="1">
              <a:solidFill>
                <a:srgbClr val="C00000"/>
              </a:solidFill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Прямоугольник 4"/>
          <p:cNvSpPr>
            <a:spLocks noChangeArrowheads="1"/>
          </p:cNvSpPr>
          <p:nvPr/>
        </p:nvSpPr>
        <p:spPr bwMode="auto">
          <a:xfrm>
            <a:off x="455613" y="1196975"/>
            <a:ext cx="7645400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1. Совместная организация выставок произведений искусства (декоративно-прикладного) с целью обогащения художественно-эстетических представлений детей.</a:t>
            </a:r>
            <a:endParaRPr lang="ru-RU" sz="1400" b="1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2. Организация и проведение конкурсов и выставок детского творчества.</a:t>
            </a:r>
            <a:endParaRPr lang="ru-RU" sz="1400" b="1">
              <a:latin typeface="Trebuchet MS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3. Анкетирование родителей с целью изучения их представлений об эстетическом воспитании детей.</a:t>
            </a:r>
            <a:endParaRPr lang="ru-RU" sz="1400" b="1">
              <a:latin typeface="Trebuchet MS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4. Организация тематических консультаций, папок-передвижек по разным направлениям художественно-эстетического воспитания ребёнка </a:t>
            </a: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5. Организация мероприятий, направленных на распространение семейного опыта художественно-эстетического воспитания ребёнка.</a:t>
            </a:r>
            <a:endParaRPr lang="ru-RU" sz="1400" b="1">
              <a:latin typeface="Trebuchet MS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6. Участие родителей и детей в театрализованной деятельности </a:t>
            </a: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7.  Проведение праздников, досугов, литературных и музыкальных вечеров с привлечением родителей.</a:t>
            </a:r>
            <a:endParaRPr lang="ru-RU" sz="1400" b="1">
              <a:latin typeface="Trebuchet MS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8.  Организация выставок детских работ и совместных тематических выставок детей и родителей.</a:t>
            </a:r>
            <a:endParaRPr lang="ru-RU" sz="1400" b="1">
              <a:latin typeface="Trebuchet MS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9. Чтение стихов детьми и родителями.</a:t>
            </a:r>
            <a:endParaRPr lang="ru-RU" sz="1400" b="1"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188" y="260350"/>
            <a:ext cx="812641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взаимодействия с семьями воспитанников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«Художественно-эстетическое развитие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Прямоугольник 1"/>
          <p:cNvSpPr>
            <a:spLocks noChangeArrowheads="1"/>
          </p:cNvSpPr>
          <p:nvPr/>
        </p:nvSpPr>
        <p:spPr bwMode="auto">
          <a:xfrm>
            <a:off x="323850" y="923925"/>
            <a:ext cx="79200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>
              <a:spcAft>
                <a:spcPts val="1000"/>
              </a:spcAft>
            </a:pPr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 часть общеобразовательной программы составляет 60%, вариативная часть – 40%. Вариативная часть  охватывает парциальные программы, национально-региональный компонент.</a:t>
            </a:r>
            <a:endParaRPr lang="ru-RU" sz="1600" b="1"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850" y="115888"/>
            <a:ext cx="78486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Описание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вариативных форм, способов,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методов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 средств реализации Программы</a:t>
            </a:r>
            <a:endParaRPr lang="ru-RU" dirty="0">
              <a:solidFill>
                <a:schemeClr val="tx2">
                  <a:lumMod val="75000"/>
                </a:schemeClr>
              </a:solidFill>
              <a:latin typeface="+mn-lt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04864"/>
            <a:ext cx="3456384" cy="158417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личностно-ориентированного взаимодействия педагога с детьми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0760" y="4005064"/>
            <a:ext cx="3425216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>
              <a:spcBef>
                <a:spcPts val="75"/>
              </a:spcBef>
            </a:pPr>
            <a:r>
              <a:rPr lang="ru-RU" sz="2000" b="1">
                <a:solidFill>
                  <a:srgbClr val="956205"/>
                </a:solidFill>
                <a:latin typeface="Times New Roman" pitchFamily="18" charset="0"/>
                <a:cs typeface="Times New Roman" pitchFamily="18" charset="0"/>
              </a:rPr>
              <a:t>2.3. Технологии исследовательской деятельности</a:t>
            </a:r>
            <a:endParaRPr lang="ru-RU">
              <a:solidFill>
                <a:srgbClr val="956205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005064"/>
            <a:ext cx="3240360" cy="1800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Использование </a:t>
            </a:r>
            <a:r>
              <a:rPr lang="ru-RU" sz="2000" b="1" dirty="0">
                <a:solidFill>
                  <a:srgbClr val="F47E5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парциальных программ в вариативных технологиях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7862" y="2204862"/>
            <a:ext cx="3240360" cy="129614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575"/>
              </a:spcBef>
            </a:pPr>
            <a:r>
              <a:rPr lang="ru-RU" sz="2000" b="1">
                <a:solidFill>
                  <a:srgbClr val="956205"/>
                </a:solidFill>
                <a:latin typeface="Times New Roman" pitchFamily="18" charset="0"/>
                <a:cs typeface="Times New Roman" pitchFamily="18" charset="0"/>
              </a:rPr>
              <a:t>2.2. Технологии проектной деятельности</a:t>
            </a:r>
            <a:endParaRPr lang="ru-RU" sz="2000">
              <a:solidFill>
                <a:srgbClr val="956205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Прямоугольник 2"/>
          <p:cNvSpPr>
            <a:spLocks noChangeArrowheads="1"/>
          </p:cNvSpPr>
          <p:nvPr/>
        </p:nvSpPr>
        <p:spPr bwMode="auto">
          <a:xfrm>
            <a:off x="611188" y="188913"/>
            <a:ext cx="8064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rebuchet MS" pitchFamily="34" charset="0"/>
            </a:endParaRPr>
          </a:p>
          <a:p>
            <a:pPr algn="ctr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r>
              <a:rPr lang="ru-RU">
                <a:latin typeface="Trebuchet MS" pitchFamily="34" charset="0"/>
              </a:rPr>
              <a:t>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16013" y="981075"/>
            <a:ext cx="7200900" cy="431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>
              <a:spcBef>
                <a:spcPts val="500"/>
              </a:spcBef>
              <a:tabLst>
                <a:tab pos="630238" algn="l"/>
              </a:tabLs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</a:t>
            </a:r>
            <a:endParaRPr lang="ru-RU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0825" y="1552575"/>
            <a:ext cx="2444750" cy="65246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помещений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213" y="1552575"/>
            <a:ext cx="3097212" cy="65246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Предметно-развивающая среда в группе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7763" y="1552575"/>
            <a:ext cx="2736850" cy="1370013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методическими рекомендациями и средствами обучения и воспитания</a:t>
            </a:r>
            <a:endParaRPr lang="ru-RU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650" y="2352675"/>
            <a:ext cx="2447925" cy="106997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Групповая и раздевальная комнаты </a:t>
            </a:r>
            <a:endParaRPr lang="ru-RU" sz="16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75" y="3475038"/>
            <a:ext cx="2430463" cy="890587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 заведующего/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Методический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</a:t>
            </a:r>
            <a:endParaRPr lang="ru-RU" sz="16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72225" y="4086225"/>
            <a:ext cx="2447925" cy="187325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Программы,</a:t>
            </a: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технологии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пособия по  образовательным областям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4188" y="2352675"/>
            <a:ext cx="2735262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0" y="5091113"/>
            <a:ext cx="2724150" cy="52070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экспериментирования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72225" y="3071813"/>
            <a:ext cx="2447925" cy="860425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Методическое обеспечение общего раздела программы</a:t>
            </a:r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9875" y="5167313"/>
            <a:ext cx="2447925" cy="792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Кабинет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безопасности дорожного движения </a:t>
            </a:r>
            <a:endParaRPr lang="ru-RU" sz="1400" dirty="0">
              <a:solidFill>
                <a:schemeClr val="tx1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9875" y="4543425"/>
            <a:ext cx="2447925" cy="54133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Музыкальный / физкультурный  зал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24188" y="2703513"/>
            <a:ext cx="2735262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природы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24188" y="3071813"/>
            <a:ext cx="2735262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развивающих  игр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24188" y="3433763"/>
            <a:ext cx="2736850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Игровая зона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24188" y="3790950"/>
            <a:ext cx="2735262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Уголок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безопасности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35300" y="4222750"/>
            <a:ext cx="2736850" cy="465138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 «Туган җирем Татарстан»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35300" y="4759325"/>
            <a:ext cx="2736850" cy="284163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59113" y="6073775"/>
            <a:ext cx="2701925" cy="495300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Уголок художественного творчества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35300" y="5675313"/>
            <a:ext cx="2736850" cy="284162"/>
          </a:xfrm>
          <a:prstGeom prst="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Театральный уголок</a:t>
            </a:r>
            <a:endParaRPr lang="ru-RU" sz="140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052513"/>
            <a:ext cx="7921625" cy="83661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>
              <a:spcAft>
                <a:spcPts val="1000"/>
              </a:spcAft>
            </a:pPr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Организация режима пребывания детей в</a:t>
            </a:r>
          </a:p>
          <a:p>
            <a:pPr lvl="1" algn="ctr">
              <a:spcAft>
                <a:spcPts val="1000"/>
              </a:spcAft>
            </a:pPr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 образовательном учреждении </a:t>
            </a:r>
            <a:endParaRPr lang="ru-RU">
              <a:solidFill>
                <a:srgbClr val="852F74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113" y="2276475"/>
            <a:ext cx="7056437" cy="2447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Режим  работы дошкольного учреждения   и  длительность  пребывания  в  нем  детей  определяются  Уставом и требованиями СанПиН 2.4.1.3049 -13  и  является  следующим: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группы  функционируют  в  режиме  5-дневной  рабочей  недели  с   10,5-часовым  пребыванием  детей   с  7.00  до  17.30.</a:t>
            </a:r>
            <a:endParaRPr lang="ru-RU" sz="1600">
              <a:latin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качественного обеспечения организации жизнедеятельности детей в детском саду составлен режим дня с учетом требований СанПиН 2.4.1.3049-13 </a:t>
            </a:r>
          </a:p>
          <a:p>
            <a:pPr algn="just">
              <a:spcAft>
                <a:spcPts val="1000"/>
              </a:spcAf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Режим дня  составляется на холодное время года и на  летний период.</a:t>
            </a:r>
            <a:endParaRPr lang="ru-RU" sz="16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3459163" y="142716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819275" algn="l"/>
                <a:tab pos="2970213" algn="ctr"/>
              </a:tabLst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115888"/>
            <a:ext cx="82804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ctr"/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</a:t>
            </a:r>
          </a:p>
          <a:p>
            <a:pPr marL="457200" algn="ctr"/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развивающей предметно-пространственной среды</a:t>
            </a:r>
            <a:endParaRPr lang="ru-RU">
              <a:solidFill>
                <a:srgbClr val="852F74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858838"/>
            <a:ext cx="7848600" cy="6932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МБДОУ,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уединения.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    Развивающая предметно-пространственная среда должна обеспечивает реализацию различных образовательных программ; учет национально-культурных, климатических условий, в которых осуществляется образовательная деятельность; учет возрастных особенностей детей.</a:t>
            </a:r>
            <a:endParaRPr lang="ru-RU" sz="1600">
              <a:latin typeface="Times New Roman" pitchFamily="18" charset="0"/>
            </a:endParaRP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Развивающая  предметно-пространственная среда  построена  на  следующих  принципах:</a:t>
            </a:r>
            <a:endParaRPr lang="ru-RU" sz="1600">
              <a:latin typeface="Times New Roman" pitchFamily="18" charset="0"/>
            </a:endParaRPr>
          </a:p>
          <a:p>
            <a:pPr algn="just">
              <a:spcBef>
                <a:spcPts val="5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Насыщенность, трансформируемость, полифункциональность, вариативность, доступность, безопасность.</a:t>
            </a:r>
          </a:p>
          <a:p>
            <a:pPr algn="just"/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Насыщенность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соответствует возрастным возможностям детей и содержанию Программы, которая  обеспечивает: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игровую, познавательную, исследовательскую и творческую активность всех воспитанников, экспериментирование с доступными детям материалами (в том числе с песком и водой);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эмоциональное благополучие детей во взаимодействии с предметно-пространственным окружением;</a:t>
            </a:r>
          </a:p>
          <a:p>
            <a:pPr algn="just">
              <a:buFontTx/>
              <a:buChar char="-"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возможность самовыражения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spcBef>
                <a:spcPts val="500"/>
              </a:spcBef>
            </a:pP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i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</a:endParaRPr>
          </a:p>
          <a:p>
            <a:pPr>
              <a:spcBef>
                <a:spcPts val="5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3" y="1628775"/>
            <a:ext cx="7972425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tabLst>
                <a:tab pos="630238" algn="l"/>
              </a:tabLst>
            </a:pP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пространства дает возможность изменений предметно-пространственной среды в зависимости от образовательной ситуации, в том числе от меняющихся интересов и возможностей детей;</a:t>
            </a:r>
            <a:endParaRPr lang="ru-RU" sz="160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algn="just">
              <a:buFontTx/>
              <a:buChar char="-"/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двигательную активность, в том числе развитие крупной и мелкой моторики, участие в подвижных играх и соревнованиях;</a:t>
            </a: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материалов позволяет разнообразно использовать различные  составляющих предметной среды: детскую мебель, маты, мягкие модули, ширмы, природные материалы, пригодные  в разных видах детской активности (в том числе в качестве предметов-заместителей в детской игре).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Вариативность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позволяет создать различные пространства (для игры, конструирования, уединения и пр.), а также разнообразный материал, игры, игрушки и оборудование, обеспечивают свободный выбор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Игровой материал периодически сменяется, что стимулирует  игровую, двигательную, познавательную и исследовательскую активность детей.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среды создает условия для свободного доступа детей к играм, игрушкам, материалам, пособиям, обеспечивающим все основные виды детской активности;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исправность и сохранность материалов и оборудования.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Безопасность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предметно-пространственной среды обеспечивает соответствие всех ее элементов требованиям по надежности и безопасности их использования.</a:t>
            </a:r>
            <a:endParaRPr lang="ru-RU" sz="1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algn="just">
              <a:tabLst>
                <a:tab pos="630238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>
              <a:latin typeface="Trebuchet M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584200"/>
            <a:ext cx="78486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ctr"/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</a:t>
            </a:r>
          </a:p>
          <a:p>
            <a:pPr marL="457200" algn="ctr"/>
            <a:r>
              <a:rPr lang="ru-RU" sz="2000" b="1">
                <a:solidFill>
                  <a:srgbClr val="852F74"/>
                </a:solidFill>
                <a:latin typeface="Times New Roman" pitchFamily="18" charset="0"/>
                <a:cs typeface="Times New Roman" pitchFamily="18" charset="0"/>
              </a:rPr>
              <a:t>развивающей предметно-пространственной среды</a:t>
            </a:r>
            <a:endParaRPr lang="ru-RU">
              <a:solidFill>
                <a:srgbClr val="852F74"/>
              </a:solidFill>
              <a:latin typeface="Trebuchet MS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753</TotalTime>
  <Words>3683</Words>
  <Application>Microsoft Office PowerPoint</Application>
  <PresentationFormat>Экран (4:3)</PresentationFormat>
  <Paragraphs>460</Paragraphs>
  <Slides>45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45</vt:i4>
      </vt:variant>
    </vt:vector>
  </HeadingPairs>
  <TitlesOfParts>
    <vt:vector size="58" baseType="lpstr">
      <vt:lpstr>Trebuchet MS</vt:lpstr>
      <vt:lpstr>Arial</vt:lpstr>
      <vt:lpstr>Wingdings 2</vt:lpstr>
      <vt:lpstr>Wingdings</vt:lpstr>
      <vt:lpstr>Calibri</vt:lpstr>
      <vt:lpstr>Times New Roman</vt:lpstr>
      <vt:lpstr>TimesNewRomanPSMT</vt:lpstr>
      <vt:lpstr>Symbol</vt:lpstr>
      <vt:lpstr>Изящная</vt:lpstr>
      <vt:lpstr>Изящная</vt:lpstr>
      <vt:lpstr>Изящная</vt:lpstr>
      <vt:lpstr>Изящная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Admin</cp:lastModifiedBy>
  <cp:revision>76</cp:revision>
  <dcterms:created xsi:type="dcterms:W3CDTF">2015-01-24T17:24:31Z</dcterms:created>
  <dcterms:modified xsi:type="dcterms:W3CDTF">2019-03-03T14:35:40Z</dcterms:modified>
</cp:coreProperties>
</file>